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372" r:id="rId2"/>
    <p:sldId id="302" r:id="rId3"/>
    <p:sldId id="382" r:id="rId4"/>
    <p:sldId id="374" r:id="rId5"/>
    <p:sldId id="376" r:id="rId6"/>
    <p:sldId id="380" r:id="rId7"/>
    <p:sldId id="327" r:id="rId8"/>
    <p:sldId id="385" r:id="rId9"/>
    <p:sldId id="386" r:id="rId10"/>
    <p:sldId id="387" r:id="rId11"/>
    <p:sldId id="391" r:id="rId12"/>
    <p:sldId id="390" r:id="rId13"/>
    <p:sldId id="389" r:id="rId14"/>
    <p:sldId id="392" r:id="rId15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78" d="100"/>
          <a:sy n="78" d="100"/>
        </p:scale>
        <p:origin x="-129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projects/inde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ERCOT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November 17,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 Features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34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Key Data Fields</a:t>
            </a:r>
          </a:p>
          <a:p>
            <a:pPr lvl="1" eaLnBrk="1" hangingPunct="1"/>
            <a:r>
              <a:rPr lang="en-US" sz="1600" b="1" dirty="0" smtClean="0"/>
              <a:t>Project Category</a:t>
            </a:r>
          </a:p>
          <a:p>
            <a:pPr lvl="2" eaLnBrk="1" hangingPunct="1"/>
            <a:r>
              <a:rPr lang="en-US" sz="1400" dirty="0" smtClean="0"/>
              <a:t>Business Strategy 		(NPRRs, SCRs, other strategic efforts)</a:t>
            </a:r>
          </a:p>
          <a:p>
            <a:pPr lvl="2" eaLnBrk="1" hangingPunct="1"/>
            <a:r>
              <a:rPr lang="en-US" sz="1400" dirty="0" smtClean="0"/>
              <a:t>Efficiencies / Enhancements	(Internal ERCOT operational improvements)</a:t>
            </a:r>
          </a:p>
          <a:p>
            <a:pPr lvl="2" eaLnBrk="1" hangingPunct="1"/>
            <a:r>
              <a:rPr lang="en-US" sz="1400" dirty="0" smtClean="0"/>
              <a:t>Regulatory		(Required by regulatory entity)</a:t>
            </a:r>
          </a:p>
          <a:p>
            <a:pPr lvl="2" eaLnBrk="1" hangingPunct="1"/>
            <a:r>
              <a:rPr lang="en-US" sz="1400" dirty="0" smtClean="0"/>
              <a:t>Technical Foundation	(Infrastructure maintenance and growth)</a:t>
            </a:r>
          </a:p>
          <a:p>
            <a:pPr lvl="1" eaLnBrk="1" hangingPunct="1"/>
            <a:r>
              <a:rPr lang="en-US" sz="1600" b="1" dirty="0" smtClean="0"/>
              <a:t>Approval Status</a:t>
            </a:r>
          </a:p>
          <a:p>
            <a:pPr lvl="2" eaLnBrk="1" hangingPunct="1"/>
            <a:r>
              <a:rPr lang="en-US" sz="1400" dirty="0" smtClean="0"/>
              <a:t>Stakeholder approval status</a:t>
            </a:r>
          </a:p>
          <a:p>
            <a:pPr lvl="2" eaLnBrk="1" hangingPunct="1"/>
            <a:r>
              <a:rPr lang="en-US" sz="1400" dirty="0" smtClean="0"/>
              <a:t>“PPL” means approved and able to initiate when the timing is right</a:t>
            </a:r>
          </a:p>
          <a:p>
            <a:pPr lvl="1" eaLnBrk="1" hangingPunct="1"/>
            <a:r>
              <a:rPr lang="en-US" sz="1600" b="1" dirty="0" smtClean="0"/>
              <a:t>2012 Release</a:t>
            </a:r>
          </a:p>
          <a:p>
            <a:pPr lvl="2" eaLnBrk="1" hangingPunct="1"/>
            <a:r>
              <a:rPr lang="en-US" sz="1400" dirty="0" smtClean="0"/>
              <a:t>Target 2012 </a:t>
            </a:r>
            <a:r>
              <a:rPr lang="en-US" sz="1400" dirty="0" smtClean="0"/>
              <a:t>release 	(R1-R6)</a:t>
            </a:r>
            <a:endParaRPr lang="en-US" sz="1400" dirty="0" smtClean="0"/>
          </a:p>
          <a:p>
            <a:pPr lvl="2" eaLnBrk="1" hangingPunct="1"/>
            <a:r>
              <a:rPr lang="en-US" sz="1400" dirty="0" smtClean="0"/>
              <a:t>“n/a” denotes future or previous year projects</a:t>
            </a:r>
          </a:p>
          <a:p>
            <a:pPr lvl="1" eaLnBrk="1" hangingPunct="1"/>
            <a:r>
              <a:rPr lang="en-US" sz="1600" b="1" dirty="0" smtClean="0"/>
              <a:t>Budget Forecasts – 2011-2015</a:t>
            </a:r>
          </a:p>
          <a:p>
            <a:pPr lvl="1" eaLnBrk="1" hangingPunct="1"/>
            <a:r>
              <a:rPr lang="en-US" sz="1600" b="1" dirty="0" smtClean="0"/>
              <a:t>Project Status</a:t>
            </a:r>
          </a:p>
          <a:p>
            <a:pPr lvl="2" eaLnBrk="1" hangingPunct="1"/>
            <a:r>
              <a:rPr lang="en-US" sz="1400" dirty="0" smtClean="0"/>
              <a:t>Not Started</a:t>
            </a:r>
          </a:p>
          <a:p>
            <a:pPr lvl="2" eaLnBrk="1" hangingPunct="1"/>
            <a:r>
              <a:rPr lang="en-US" sz="1400" dirty="0" smtClean="0"/>
              <a:t>Initiation</a:t>
            </a:r>
          </a:p>
          <a:p>
            <a:pPr lvl="1" eaLnBrk="1" hangingPunct="1"/>
            <a:r>
              <a:rPr lang="en-US" sz="1600" b="1" dirty="0" smtClean="0"/>
              <a:t>Projected Start and End Dates</a:t>
            </a:r>
          </a:p>
          <a:p>
            <a:pPr lvl="2" eaLnBrk="1" hangingPunct="1"/>
            <a:r>
              <a:rPr lang="en-US" sz="1400" dirty="0" smtClean="0"/>
              <a:t>Initial </a:t>
            </a:r>
            <a:r>
              <a:rPr lang="en-US" sz="1400" dirty="0" smtClean="0"/>
              <a:t>timeframe projections </a:t>
            </a:r>
            <a:r>
              <a:rPr lang="en-US" sz="1400" dirty="0" smtClean="0"/>
              <a:t>based on </a:t>
            </a:r>
            <a:r>
              <a:rPr lang="en-US" sz="1400" dirty="0" smtClean="0"/>
              <a:t>Rank </a:t>
            </a:r>
            <a:r>
              <a:rPr lang="en-US" sz="1400" dirty="0" smtClean="0"/>
              <a:t>and resource availability</a:t>
            </a:r>
          </a:p>
          <a:p>
            <a:pPr lvl="2" eaLnBrk="1" hangingPunct="1"/>
            <a:r>
              <a:rPr lang="en-US" sz="1400" dirty="0" smtClean="0"/>
              <a:t>Revised as necessary as </a:t>
            </a:r>
            <a:r>
              <a:rPr lang="en-US" sz="1400" dirty="0" smtClean="0"/>
              <a:t>project proceeds through the project lifecycle</a:t>
            </a:r>
          </a:p>
        </p:txBody>
      </p:sp>
      <p:sp>
        <p:nvSpPr>
          <p:cNvPr id="4" name="Content Placeholder 16"/>
          <p:cNvSpPr txBox="1">
            <a:spLocks/>
          </p:cNvSpPr>
          <p:nvPr/>
        </p:nvSpPr>
        <p:spPr bwMode="auto">
          <a:xfrm>
            <a:off x="2590800" y="4658868"/>
            <a:ext cx="2286000" cy="58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Planning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Execution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endParaRPr lang="en-US" sz="1400" b="0" dirty="0" smtClean="0"/>
          </a:p>
          <a:p>
            <a:pPr lvl="2" eaLnBrk="1" hangingPunct="1">
              <a:lnSpc>
                <a:spcPct val="100000"/>
              </a:lnSpc>
            </a:pP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5026152" y="4658868"/>
            <a:ext cx="2286000" cy="58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Closing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Complete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endParaRPr lang="en-US" sz="1400" b="0" dirty="0" smtClean="0"/>
          </a:p>
          <a:p>
            <a:pPr lvl="2" eaLnBrk="1" hangingPunct="1">
              <a:lnSpc>
                <a:spcPct val="100000"/>
              </a:lnSpc>
            </a:pP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5015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 Features  (cont’d)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No Cutline!</a:t>
            </a:r>
          </a:p>
          <a:p>
            <a:pPr lvl="1" eaLnBrk="1" hangingPunct="1"/>
            <a:r>
              <a:rPr lang="en-US" sz="1600" dirty="0" smtClean="0"/>
              <a:t>ERCOT will attempt to undertake all projects in the year(s) when they are funded</a:t>
            </a:r>
          </a:p>
          <a:p>
            <a:pPr lvl="1" eaLnBrk="1" hangingPunct="1"/>
            <a:r>
              <a:rPr lang="en-US" sz="1600" dirty="0" smtClean="0"/>
              <a:t>If resource constraints </a:t>
            </a:r>
            <a:r>
              <a:rPr lang="en-US" sz="1600" dirty="0" smtClean="0"/>
              <a:t>prevent execution in the desired timeframe, ERCOT will determine an achievable schedule and update the “</a:t>
            </a:r>
            <a:r>
              <a:rPr lang="en-US" sz="1600" dirty="0" smtClean="0"/>
              <a:t>Projected End Date” on </a:t>
            </a:r>
            <a:r>
              <a:rPr lang="en-US" sz="1600" dirty="0" smtClean="0"/>
              <a:t>the PPL</a:t>
            </a:r>
          </a:p>
          <a:p>
            <a:pPr lvl="2" eaLnBrk="1" hangingPunct="1"/>
            <a:endParaRPr lang="en-US" sz="800" dirty="0" smtClean="0"/>
          </a:p>
          <a:p>
            <a:pPr eaLnBrk="1" hangingPunct="1"/>
            <a:r>
              <a:rPr lang="en-US" sz="1800" dirty="0" smtClean="0"/>
              <a:t>Summary Portfolio Financials</a:t>
            </a:r>
          </a:p>
          <a:p>
            <a:pPr lvl="1" eaLnBrk="1" hangingPunct="1"/>
            <a:r>
              <a:rPr lang="en-US" sz="1600" dirty="0" smtClean="0"/>
              <a:t>Budget and Spending Forecasts by Project Category and Budget Year</a:t>
            </a:r>
          </a:p>
          <a:p>
            <a:pPr lvl="2" eaLnBrk="1" hangingPunct="1"/>
            <a:r>
              <a:rPr lang="en-US" sz="1400" dirty="0" smtClean="0"/>
              <a:t>See rows in the header of the PPL</a:t>
            </a:r>
          </a:p>
          <a:p>
            <a:pPr lvl="1" eaLnBrk="1" hangingPunct="1"/>
            <a:r>
              <a:rPr lang="en-US" sz="1600" dirty="0" smtClean="0"/>
              <a:t>Based on actual budget and spending forecasts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sz="1800" dirty="0"/>
              <a:t>Approval </a:t>
            </a:r>
            <a:r>
              <a:rPr lang="en-US" sz="1800" dirty="0" smtClean="0"/>
              <a:t>Logging</a:t>
            </a:r>
          </a:p>
          <a:p>
            <a:pPr lvl="1" eaLnBrk="1" hangingPunct="1"/>
            <a:r>
              <a:rPr lang="en-US" sz="1600" dirty="0" smtClean="0"/>
              <a:t>“PPL Update Log” tab</a:t>
            </a:r>
          </a:p>
          <a:p>
            <a:pPr lvl="1" eaLnBrk="1" hangingPunct="1"/>
            <a:r>
              <a:rPr lang="en-US" sz="1600" dirty="0" smtClean="0"/>
              <a:t>Captures changes to key fields</a:t>
            </a:r>
          </a:p>
          <a:p>
            <a:pPr lvl="1" eaLnBrk="1" hangingPunct="1"/>
            <a:r>
              <a:rPr lang="en-US" sz="1600" dirty="0" smtClean="0"/>
              <a:t>Requested by COPS in 2011</a:t>
            </a:r>
          </a:p>
          <a:p>
            <a:pPr lvl="1" eaLnBrk="1" hangingPunct="1"/>
            <a:r>
              <a:rPr lang="en-US" sz="1600" dirty="0" smtClean="0"/>
              <a:t>Fields that are “logged”</a:t>
            </a:r>
          </a:p>
          <a:p>
            <a:pPr lvl="2" eaLnBrk="1" hangingPunct="1"/>
            <a:r>
              <a:rPr lang="en-US" sz="1400" dirty="0" smtClean="0"/>
              <a:t>Rank</a:t>
            </a:r>
          </a:p>
          <a:p>
            <a:pPr lvl="2" eaLnBrk="1" hangingPunct="1"/>
            <a:r>
              <a:rPr lang="en-US" sz="1400" dirty="0" smtClean="0"/>
              <a:t>Approval Status</a:t>
            </a:r>
          </a:p>
          <a:p>
            <a:pPr lvl="2" eaLnBrk="1" hangingPunct="1"/>
            <a:r>
              <a:rPr lang="en-US" sz="1400" dirty="0" smtClean="0"/>
              <a:t>Project </a:t>
            </a:r>
            <a:r>
              <a:rPr lang="en-US" sz="1400" dirty="0" smtClean="0"/>
              <a:t>Name</a:t>
            </a:r>
          </a:p>
          <a:p>
            <a:pPr lvl="1" eaLnBrk="1" hangingPunct="1"/>
            <a:r>
              <a:rPr lang="en-US" sz="1600" dirty="0" smtClean="0"/>
              <a:t>Previous approvals from late August 2011 through current have been captured</a:t>
            </a:r>
            <a:endParaRPr lang="en-US" sz="1600" dirty="0" smtClean="0"/>
          </a:p>
        </p:txBody>
      </p:sp>
      <p:sp>
        <p:nvSpPr>
          <p:cNvPr id="4" name="Content Placeholder 16"/>
          <p:cNvSpPr txBox="1">
            <a:spLocks/>
          </p:cNvSpPr>
          <p:nvPr/>
        </p:nvSpPr>
        <p:spPr bwMode="auto">
          <a:xfrm>
            <a:off x="2133600" y="48768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/>
              <a:t>Project Status</a:t>
            </a:r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Budget Range (all years)</a:t>
            </a:r>
            <a:endParaRPr lang="en-US" sz="1400" b="0" dirty="0"/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876800" y="48768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Projected Start Date</a:t>
            </a:r>
            <a:endParaRPr lang="en-US" sz="1400" b="0" dirty="0"/>
          </a:p>
          <a:p>
            <a:pPr lvl="2" eaLnBrk="1" hangingPunct="1">
              <a:lnSpc>
                <a:spcPct val="100000"/>
              </a:lnSpc>
            </a:pPr>
            <a:r>
              <a:rPr lang="en-US" sz="1400" b="0" dirty="0" smtClean="0"/>
              <a:t>Projected End Date</a:t>
            </a:r>
            <a:endParaRPr lang="en-US" sz="1400" b="0" dirty="0"/>
          </a:p>
          <a:p>
            <a:pPr lvl="2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303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 – Prioritization Factors for Market Subcommittees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34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Priority</a:t>
            </a:r>
            <a:r>
              <a:rPr lang="en-US" sz="1600" b="0" dirty="0" smtClean="0"/>
              <a:t>	(new definition)</a:t>
            </a:r>
            <a:endParaRPr lang="en-US" sz="1600" b="0" dirty="0" smtClean="0"/>
          </a:p>
          <a:p>
            <a:pPr lvl="1" eaLnBrk="1" hangingPunct="1"/>
            <a:r>
              <a:rPr lang="en-US" sz="1600" dirty="0" smtClean="0"/>
              <a:t>ERCOT recommends that we change the current Priority values (“Critical”, “High”, etc.) to the proposed funding year (“2012”, “2013”, etc.)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sz="1800" dirty="0" smtClean="0"/>
              <a:t>Rank	</a:t>
            </a:r>
            <a:r>
              <a:rPr lang="en-US" sz="1600" b="0" dirty="0"/>
              <a:t>	</a:t>
            </a:r>
            <a:r>
              <a:rPr lang="en-US" sz="1600" b="0" dirty="0" smtClean="0"/>
              <a:t>(revised usage approach)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Rank values are now assigned in increments of 10 to allow for placement of subsequent items without using decimal Ranks</a:t>
            </a:r>
          </a:p>
          <a:p>
            <a:pPr lvl="1" eaLnBrk="1" hangingPunct="1"/>
            <a:r>
              <a:rPr lang="en-US" sz="1600" dirty="0" smtClean="0"/>
              <a:t>New additions to the PPL will be placed at the end of the appropriate Project Category and given the next available Rank value</a:t>
            </a:r>
          </a:p>
          <a:p>
            <a:pPr lvl="1" eaLnBrk="1" hangingPunct="1"/>
            <a:r>
              <a:rPr lang="en-US" sz="1600" dirty="0" smtClean="0"/>
              <a:t>If stakeholders want to indicate that a new NPRR should be given priority over previously ranked items, the new item can be assigned a Rank in the desired area of the Project Category</a:t>
            </a:r>
          </a:p>
          <a:p>
            <a:pPr lvl="2" eaLnBrk="1" hangingPunct="1"/>
            <a:r>
              <a:rPr lang="en-US" sz="1400" dirty="0" smtClean="0"/>
              <a:t>This implies that items below the assigned Rank may have their release plan reconsidered if resource contention is expected</a:t>
            </a:r>
            <a:endParaRPr lang="en-US" sz="1400" dirty="0" smtClean="0"/>
          </a:p>
          <a:p>
            <a:pPr marL="457200" lvl="1" indent="0" eaLnBrk="1" hangingPunct="1">
              <a:buNone/>
            </a:pPr>
            <a:endParaRPr lang="en-US" sz="800" dirty="0"/>
          </a:p>
          <a:p>
            <a:pPr eaLnBrk="1" hangingPunct="1"/>
            <a:r>
              <a:rPr lang="en-US" sz="1800" dirty="0" smtClean="0"/>
              <a:t>Release Planning</a:t>
            </a:r>
            <a:r>
              <a:rPr lang="en-US" sz="1600" b="0" dirty="0" smtClean="0"/>
              <a:t>	(enhanced process)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ERCOT staff will regularly evaluate new projects for inclusion in the release plan</a:t>
            </a:r>
          </a:p>
          <a:p>
            <a:pPr lvl="1" eaLnBrk="1" hangingPunct="1"/>
            <a:r>
              <a:rPr lang="en-US" sz="1600" dirty="0" smtClean="0"/>
              <a:t>Results of this analysis (Projected Start and End Dates) will be reflected on the PPL</a:t>
            </a:r>
            <a:endParaRPr lang="en-US" sz="1600" dirty="0" smtClean="0"/>
          </a:p>
          <a:p>
            <a:pPr lvl="1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8349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Summary –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04546082"/>
              </p:ext>
            </p:extLst>
          </p:nvPr>
        </p:nvGraphicFramePr>
        <p:xfrm>
          <a:off x="190500" y="838200"/>
          <a:ext cx="8724897" cy="4365943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5410200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1:  NPRRs/SCRs in bold were included in the original Board-approved 2012 PPL</a:t>
            </a:r>
            <a:endParaRPr lang="en-US" sz="14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5670445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2:  Release targets are subject to change</a:t>
            </a:r>
            <a:endParaRPr lang="en-US" sz="1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935133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3:  NPRR294 and SCR756 are in an off-cycle June release (TX SET 4.0 go-live)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31907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752600"/>
            <a:ext cx="6781800" cy="1524000"/>
          </a:xfrm>
        </p:spPr>
        <p:txBody>
          <a:bodyPr/>
          <a:lstStyle/>
          <a:p>
            <a:pPr marL="342900" lvl="1" indent="0" algn="ctr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800" dirty="0" smtClean="0"/>
              <a:t>Questions?</a:t>
            </a:r>
            <a:endParaRPr lang="en-US" sz="2400" dirty="0" smtClean="0"/>
          </a:p>
          <a:p>
            <a:pPr marL="971550" lvl="2" algn="ctr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028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2011 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Portfolio </a:t>
            </a:r>
            <a:r>
              <a:rPr lang="en-US" sz="1600" dirty="0" smtClean="0"/>
              <a:t>Status (Gantt Chart)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2011 Project </a:t>
            </a:r>
            <a:r>
              <a:rPr lang="en-US" sz="1800" dirty="0" smtClean="0"/>
              <a:t>Spending Update</a:t>
            </a:r>
            <a:r>
              <a:rPr lang="en-US" sz="1800" dirty="0"/>
              <a:t>	</a:t>
            </a:r>
            <a:r>
              <a:rPr lang="en-US" sz="1600" dirty="0"/>
              <a:t>p. 7</a:t>
            </a:r>
            <a:endParaRPr lang="en-US" dirty="0"/>
          </a:p>
          <a:p>
            <a:pPr marL="571500" lvl="1" indent="-22860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ERCOT FTE Impact Tracking</a:t>
            </a:r>
            <a:r>
              <a:rPr lang="en-US" sz="1800" dirty="0"/>
              <a:t>	</a:t>
            </a:r>
            <a:r>
              <a:rPr lang="en-US" sz="1600" dirty="0"/>
              <a:t>p. 8</a:t>
            </a:r>
            <a:endParaRPr lang="en-US" sz="16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Multi-Year PPL Update and 2012 Release Plan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9-14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Multi-Year PPL </a:t>
            </a:r>
            <a:r>
              <a:rPr lang="en-US" sz="1600" dirty="0" smtClean="0"/>
              <a:t>Features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Prioritization Factors for Market Subcommittees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</a:t>
            </a:r>
            <a:r>
              <a:rPr lang="en-US" sz="1600" dirty="0" smtClean="0"/>
              <a:t>Summary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Planned for December / </a:t>
            </a:r>
            <a:r>
              <a:rPr lang="en-US" sz="1600" i="1" dirty="0" smtClean="0"/>
              <a:t>(NPRR320 in an off-cycle November release</a:t>
            </a:r>
            <a:r>
              <a:rPr lang="en-US" sz="1600" dirty="0" smtClean="0"/>
              <a:t>)</a:t>
            </a:r>
          </a:p>
          <a:p>
            <a:pPr lvl="1" eaLnBrk="1" hangingPunct="1"/>
            <a:r>
              <a:rPr lang="en-US" sz="1400" dirty="0"/>
              <a:t>NPRR320 – Minimum PTP Option Bid and </a:t>
            </a:r>
            <a:r>
              <a:rPr lang="en-US" sz="1400" dirty="0" smtClean="0"/>
              <a:t>Settlement</a:t>
            </a:r>
          </a:p>
          <a:p>
            <a:pPr lvl="2" eaLnBrk="1" hangingPunct="1"/>
            <a:r>
              <a:rPr lang="en-US" sz="1200" dirty="0" smtClean="0"/>
              <a:t>Off-cycle November release on 11/11 of settlements calculations (TOU logic)</a:t>
            </a:r>
          </a:p>
          <a:p>
            <a:pPr lvl="2" eaLnBrk="1" hangingPunct="1"/>
            <a:endParaRPr lang="en-US" sz="1200" dirty="0"/>
          </a:p>
          <a:p>
            <a:pPr lvl="1" eaLnBrk="1" hangingPunct="1"/>
            <a:r>
              <a:rPr lang="en-US" sz="1400" dirty="0" smtClean="0"/>
              <a:t>NPRR251 – Sync w/PRR845 – Def. of IDR Meters and Optional Removal of IDRs at a Premise…</a:t>
            </a:r>
          </a:p>
          <a:p>
            <a:pPr lvl="2" eaLnBrk="1" hangingPunct="1"/>
            <a:r>
              <a:rPr lang="en-US" sz="1200" dirty="0" smtClean="0"/>
              <a:t>Code in production – market go-live is Feb. 2012</a:t>
            </a:r>
          </a:p>
          <a:p>
            <a:pPr lvl="1" eaLnBrk="1" hangingPunct="1"/>
            <a:r>
              <a:rPr lang="en-US" sz="1400" dirty="0" smtClean="0"/>
              <a:t>NPRR290 – ERCOT Publication of DAM PSS/E Files</a:t>
            </a:r>
          </a:p>
          <a:p>
            <a:pPr lvl="1" eaLnBrk="1" hangingPunct="1"/>
            <a:r>
              <a:rPr lang="en-US" sz="1400" dirty="0" smtClean="0"/>
              <a:t>NPRR310 – Expand Output Schedule Acceptable Range to Include HSL and LSL</a:t>
            </a:r>
          </a:p>
          <a:p>
            <a:pPr lvl="1" eaLnBrk="1" hangingPunct="1"/>
            <a:r>
              <a:rPr lang="en-US" sz="1400" dirty="0" smtClean="0"/>
              <a:t>NPRR316 – Negative Self-Arranged Ancillary Services Quantity</a:t>
            </a:r>
          </a:p>
          <a:p>
            <a:pPr lvl="1" eaLnBrk="1" hangingPunct="1"/>
            <a:r>
              <a:rPr lang="en-US" sz="1400" dirty="0" smtClean="0"/>
              <a:t>NPRR343 – CRR Bid and PTP Obligation Bid Criteria Change</a:t>
            </a:r>
          </a:p>
          <a:p>
            <a:pPr lvl="1" eaLnBrk="1" hangingPunct="1"/>
            <a:r>
              <a:rPr lang="en-US" sz="1400" dirty="0" smtClean="0"/>
              <a:t>SCR763 </a:t>
            </a:r>
            <a:r>
              <a:rPr lang="en-US" sz="1400" dirty="0"/>
              <a:t>– </a:t>
            </a:r>
            <a:r>
              <a:rPr lang="en-US" sz="1400" dirty="0" smtClean="0"/>
              <a:t>Modify COP Validation Rule for RRS</a:t>
            </a:r>
          </a:p>
          <a:p>
            <a:pPr lvl="1" eaLnBrk="1" hangingPunct="1"/>
            <a:r>
              <a:rPr lang="en-US" sz="1400" dirty="0" smtClean="0"/>
              <a:t>SCR764 </a:t>
            </a:r>
            <a:r>
              <a:rPr lang="en-US" sz="1400" dirty="0"/>
              <a:t>– Public Access to Select MIS Dashboards</a:t>
            </a:r>
          </a:p>
          <a:p>
            <a:pPr lvl="2" eaLnBrk="1" hangingPunct="1"/>
            <a:r>
              <a:rPr lang="en-US" sz="1200" dirty="0" smtClean="0"/>
              <a:t>Dec. </a:t>
            </a:r>
            <a:r>
              <a:rPr lang="en-US" sz="1200" dirty="0"/>
              <a:t>– </a:t>
            </a:r>
            <a:r>
              <a:rPr lang="en-US" sz="1200" dirty="0" smtClean="0"/>
              <a:t>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phase </a:t>
            </a:r>
            <a:r>
              <a:rPr lang="en-US" sz="1200" dirty="0"/>
              <a:t>– </a:t>
            </a:r>
            <a:r>
              <a:rPr lang="en-US" sz="1200" dirty="0" smtClean="0"/>
              <a:t>LMP Contour Map</a:t>
            </a:r>
          </a:p>
          <a:p>
            <a:pPr lvl="2" eaLnBrk="1" hangingPunct="1"/>
            <a:r>
              <a:rPr lang="en-US" sz="1200" dirty="0" smtClean="0"/>
              <a:t>LMP Ticker may be removed from scope (see MIS User Group comments dated 11/8/2011)</a:t>
            </a:r>
            <a:endParaRPr lang="en-US" sz="1400" dirty="0"/>
          </a:p>
          <a:p>
            <a:pPr lvl="1" eaLnBrk="1" hangingPunct="1"/>
            <a:r>
              <a:rPr lang="en-US" sz="1400" dirty="0"/>
              <a:t>SCR765 – </a:t>
            </a:r>
            <a:r>
              <a:rPr lang="en-US" sz="1400" dirty="0" smtClean="0"/>
              <a:t>Public Aggregated Wind Dashboard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Stabilization/Deferred </a:t>
            </a:r>
            <a:r>
              <a:rPr lang="en-US" sz="1400" dirty="0"/>
              <a:t>Defects</a:t>
            </a:r>
          </a:p>
          <a:p>
            <a:pPr lvl="2" eaLnBrk="1" hangingPunct="1"/>
            <a:r>
              <a:rPr lang="en-US" sz="1200" dirty="0" smtClean="0"/>
              <a:t>Deferred Defects </a:t>
            </a:r>
            <a:r>
              <a:rPr lang="en-US" sz="1200" dirty="0"/>
              <a:t>– Release </a:t>
            </a:r>
            <a:r>
              <a:rPr lang="en-US" sz="1200" dirty="0" smtClean="0"/>
              <a:t>10</a:t>
            </a:r>
          </a:p>
          <a:p>
            <a:pPr lvl="2" eaLnBrk="1" hangingPunct="1"/>
            <a:r>
              <a:rPr lang="en-US" sz="1200" dirty="0" smtClean="0"/>
              <a:t>TML Transition to MIS</a:t>
            </a:r>
          </a:p>
          <a:p>
            <a:pPr lvl="2" eaLnBrk="1" hangingPunct="1"/>
            <a:r>
              <a:rPr lang="en-US" sz="1200" dirty="0" smtClean="0"/>
              <a:t>Stabilization and its sub-projects are scheduled to end on 12/31/2011</a:t>
            </a:r>
            <a:endParaRPr lang="en-US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 smtClean="0"/>
              <a:t>Project Portfolio </a:t>
            </a:r>
            <a:r>
              <a:rPr lang="en-US" sz="1800" dirty="0"/>
              <a:t>Status – as of </a:t>
            </a:r>
            <a:r>
              <a:rPr lang="en-US" sz="1800" dirty="0" smtClean="0"/>
              <a:t>11/14/2011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595313"/>
            <a:ext cx="9096375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/>
              <a:t>Project Portfolio Status – as of 11/14/2011</a:t>
            </a:r>
            <a:endParaRPr lang="en-US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00075"/>
            <a:ext cx="9058275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/>
              <a:t>Project Portfolio Status – as of 11/14/2011</a:t>
            </a:r>
            <a:endParaRPr lang="en-US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09600"/>
            <a:ext cx="90582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2011 Project Spending Update – 11/14/2011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11472111"/>
              </p:ext>
            </p:extLst>
          </p:nvPr>
        </p:nvGraphicFramePr>
        <p:xfrm>
          <a:off x="190500" y="1303337"/>
          <a:ext cx="8763000" cy="1660526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$ 28,178,937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$ 24,818,114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$ 22,298,753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7,201,500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4,298,208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$ 36,363,937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$ 32,019,614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$ 26,596,961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3704" y="3352800"/>
            <a:ext cx="472440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 Data Center Hardware Budget reduced by the amount of purchasing accelerated from 2011 to 2010 (~$5.5M)</a:t>
            </a:r>
            <a:endParaRPr lang="en-US" sz="14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752600"/>
            <a:ext cx="2286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Tracking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108186"/>
              </p:ext>
            </p:extLst>
          </p:nvPr>
        </p:nvGraphicFramePr>
        <p:xfrm>
          <a:off x="152400" y="914400"/>
          <a:ext cx="8839200" cy="4941947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361642"/>
                <a:gridCol w="1135977"/>
                <a:gridCol w="814690"/>
                <a:gridCol w="2172508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- By 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28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2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NPRR343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Market Analysis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Manual workaround no longer needed after project implementation in December 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TAC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1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Multi-Year PPL and 2012 Release Plan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57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The </a:t>
            </a:r>
            <a:r>
              <a:rPr lang="en-US" sz="1800" dirty="0"/>
              <a:t>new </a:t>
            </a:r>
            <a:r>
              <a:rPr lang="en-US" sz="1800" dirty="0" smtClean="0"/>
              <a:t>Multi-Year PPL is complete and posted to ERCOT.com</a:t>
            </a:r>
            <a:endParaRPr lang="en-US" sz="1800" dirty="0"/>
          </a:p>
          <a:p>
            <a:pPr lvl="1" eaLnBrk="1" hangingPunct="1"/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www.ercot.com/services/projects/index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The format </a:t>
            </a:r>
            <a:r>
              <a:rPr lang="en-US" sz="1600" dirty="0"/>
              <a:t>has been changed to accommodate a multi-year view (2011-2015</a:t>
            </a:r>
            <a:r>
              <a:rPr lang="en-US" sz="1600" dirty="0" smtClean="0"/>
              <a:t>)</a:t>
            </a:r>
          </a:p>
          <a:p>
            <a:pPr lvl="1" eaLnBrk="1" hangingPunct="1"/>
            <a:r>
              <a:rPr lang="en-US" sz="1600" dirty="0" smtClean="0"/>
              <a:t>Additional data is captured that will better inform the market on delivery plans for items approved in the stakeholder process</a:t>
            </a:r>
          </a:p>
          <a:p>
            <a:pPr lvl="1" eaLnBrk="1" hangingPunct="1"/>
            <a:r>
              <a:rPr lang="en-US" sz="1600" dirty="0" smtClean="0"/>
              <a:t>Upcoming slides explain changes in more detail</a:t>
            </a:r>
            <a:endParaRPr lang="en-US" sz="1600" dirty="0"/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800" dirty="0" smtClean="0"/>
              <a:t>An initial forecast of 2012 project implementations is complete</a:t>
            </a:r>
          </a:p>
          <a:p>
            <a:pPr lvl="1" eaLnBrk="1" hangingPunct="1"/>
            <a:r>
              <a:rPr lang="en-US" sz="1600" dirty="0" smtClean="0"/>
              <a:t>6 releases planned</a:t>
            </a:r>
          </a:p>
          <a:p>
            <a:pPr lvl="2" eaLnBrk="1" hangingPunct="1"/>
            <a:r>
              <a:rPr lang="en-US" sz="1400" dirty="0" smtClean="0"/>
              <a:t>1 every other month, starting in February 2012</a:t>
            </a:r>
          </a:p>
          <a:p>
            <a:pPr lvl="2" eaLnBrk="1" hangingPunct="1"/>
            <a:r>
              <a:rPr lang="en-US" sz="1400" dirty="0" smtClean="0"/>
              <a:t>Occasional off-cycle releases when necessary</a:t>
            </a:r>
          </a:p>
          <a:p>
            <a:pPr lvl="3" eaLnBrk="1" hangingPunct="1"/>
            <a:r>
              <a:rPr lang="en-US" sz="1400" dirty="0" smtClean="0"/>
              <a:t>Example: TX SET 4.0 in early June</a:t>
            </a:r>
          </a:p>
          <a:p>
            <a:pPr lvl="1" eaLnBrk="1" hangingPunct="1"/>
            <a:r>
              <a:rPr lang="en-US" sz="1600" dirty="0" smtClean="0"/>
              <a:t>Includes projects forecasted on the Board-approved PPL… plus…</a:t>
            </a:r>
          </a:p>
          <a:p>
            <a:pPr lvl="1" eaLnBrk="1" hangingPunct="1"/>
            <a:r>
              <a:rPr lang="en-US" sz="1600" dirty="0" smtClean="0"/>
              <a:t>Revision Requests approved by the Board since August</a:t>
            </a:r>
          </a:p>
          <a:p>
            <a:pPr lvl="1" eaLnBrk="1" hangingPunct="1"/>
            <a:r>
              <a:rPr lang="en-US" sz="1600" dirty="0" smtClean="0"/>
              <a:t>Projects in the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2012 release began initiating in November</a:t>
            </a:r>
          </a:p>
        </p:txBody>
      </p:sp>
    </p:spTree>
    <p:extLst>
      <p:ext uri="{BB962C8B-B14F-4D97-AF65-F5344CB8AC3E}">
        <p14:creationId xmlns:p14="http://schemas.microsoft.com/office/powerpoint/2010/main" val="36142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34773</TotalTime>
  <Words>810</Words>
  <Application>Microsoft Office PowerPoint</Application>
  <PresentationFormat>On-screen Show (4:3)</PresentationFormat>
  <Paragraphs>285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PowerPoint Presentation</vt:lpstr>
      <vt:lpstr>Business Integration Update – Agenda</vt:lpstr>
      <vt:lpstr>Upcoming Project Implementations</vt:lpstr>
      <vt:lpstr>Project Portfolio Status – as of 11/14/2011</vt:lpstr>
      <vt:lpstr>Project Portfolio Status – as of 11/14/2011</vt:lpstr>
      <vt:lpstr>Project Portfolio Status – as of 11/14/2011</vt:lpstr>
      <vt:lpstr>2011 Project Spending Update – 11/14/2011</vt:lpstr>
      <vt:lpstr>ERCOT FTE Tracking</vt:lpstr>
      <vt:lpstr>Multi-Year PPL and 2012 Release Plan</vt:lpstr>
      <vt:lpstr>Multi-Year PPL Features</vt:lpstr>
      <vt:lpstr>Multi-Year PPL Features  (cont’d)</vt:lpstr>
      <vt:lpstr>Multi-Year PPL – Prioritization Factors for Market Subcommittees</vt:lpstr>
      <vt:lpstr>2012 Release Summary – NPRRs/SCRs</vt:lpstr>
      <vt:lpstr>Business Integration Update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Anderson, Troy</cp:lastModifiedBy>
  <cp:revision>968</cp:revision>
  <cp:lastPrinted>2011-11-14T19:59:19Z</cp:lastPrinted>
  <dcterms:created xsi:type="dcterms:W3CDTF">2005-04-21T14:28:35Z</dcterms:created>
  <dcterms:modified xsi:type="dcterms:W3CDTF">2011-11-15T20:43:04Z</dcterms:modified>
</cp:coreProperties>
</file>